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69" r:id="rId14"/>
    <p:sldId id="270" r:id="rId15"/>
    <p:sldId id="273" r:id="rId16"/>
    <p:sldId id="271" r:id="rId17"/>
    <p:sldId id="266" r:id="rId18"/>
    <p:sldId id="275" r:id="rId19"/>
    <p:sldId id="276" r:id="rId20"/>
    <p:sldId id="277" r:id="rId21"/>
    <p:sldId id="278" r:id="rId22"/>
    <p:sldId id="279" r:id="rId23"/>
    <p:sldId id="283" r:id="rId24"/>
    <p:sldId id="284" r:id="rId25"/>
    <p:sldId id="280" r:id="rId26"/>
    <p:sldId id="281" r:id="rId27"/>
    <p:sldId id="282" r:id="rId28"/>
    <p:sldId id="285" r:id="rId29"/>
    <p:sldId id="274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47"/>
  </p:normalViewPr>
  <p:slideViewPr>
    <p:cSldViewPr snapToGrid="0">
      <p:cViewPr varScale="1">
        <p:scale>
          <a:sx n="112" d="100"/>
          <a:sy n="112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December 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254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2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2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8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8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9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03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4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4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0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December 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5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3.png"/><Relationship Id="rId7" Type="http://schemas.openxmlformats.org/officeDocument/2006/relationships/image" Target="../media/image6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5.png"/><Relationship Id="rId7" Type="http://schemas.openxmlformats.org/officeDocument/2006/relationships/image" Target="../media/image4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3.png"/><Relationship Id="rId7" Type="http://schemas.openxmlformats.org/officeDocument/2006/relationships/image" Target="../media/image6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693332C9-B36B-3CFF-2E8D-3C6809A6E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6" r="9957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4374B-DF2D-7DE9-3032-37DB3AB62772}"/>
              </a:ext>
            </a:extLst>
          </p:cNvPr>
          <p:cNvSpPr txBox="1"/>
          <p:nvPr/>
        </p:nvSpPr>
        <p:spPr>
          <a:xfrm>
            <a:off x="325473" y="2207650"/>
            <a:ext cx="4417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</a:t>
            </a:r>
            <a:r>
              <a:rPr lang="en-US" b="1" dirty="0">
                <a:highlight>
                  <a:srgbClr val="808000"/>
                </a:highlight>
              </a:rPr>
              <a:t> Sagar Ghimire</a:t>
            </a:r>
          </a:p>
          <a:p>
            <a:r>
              <a:rPr lang="en-US" b="1" dirty="0"/>
              <a:t>                    </a:t>
            </a:r>
            <a:r>
              <a:rPr lang="en-US" b="1" dirty="0">
                <a:highlight>
                  <a:srgbClr val="808000"/>
                </a:highlight>
              </a:rPr>
              <a:t> Computer Vision</a:t>
            </a:r>
          </a:p>
          <a:p>
            <a:r>
              <a:rPr lang="en-US" b="1" dirty="0"/>
              <a:t>         </a:t>
            </a:r>
            <a:r>
              <a:rPr lang="en-US" b="1" dirty="0">
                <a:highlight>
                  <a:srgbClr val="808000"/>
                </a:highlight>
              </a:rPr>
              <a:t> Project: Gender detection using            </a:t>
            </a:r>
          </a:p>
          <a:p>
            <a:r>
              <a:rPr lang="en-US" b="1" dirty="0"/>
              <a:t>         </a:t>
            </a:r>
            <a:r>
              <a:rPr lang="en-US" b="1" dirty="0">
                <a:highlight>
                  <a:srgbClr val="808000"/>
                </a:highlight>
              </a:rPr>
              <a:t> features extracted from images</a:t>
            </a:r>
          </a:p>
        </p:txBody>
      </p:sp>
    </p:spTree>
    <p:extLst>
      <p:ext uri="{BB962C8B-B14F-4D97-AF65-F5344CB8AC3E}">
        <p14:creationId xmlns:p14="http://schemas.microsoft.com/office/powerpoint/2010/main" val="3498093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0C8AAA-5399-DB53-FB17-9B30C98C4DB7}"/>
              </a:ext>
            </a:extLst>
          </p:cNvPr>
          <p:cNvSpPr txBox="1"/>
          <p:nvPr/>
        </p:nvSpPr>
        <p:spPr>
          <a:xfrm>
            <a:off x="4726545" y="0"/>
            <a:ext cx="420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Test Result with LBP only(256,256)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ACC65-6BEE-B2C0-5EAA-DB7F6125FBAD}"/>
              </a:ext>
            </a:extLst>
          </p:cNvPr>
          <p:cNvSpPr txBox="1"/>
          <p:nvPr/>
        </p:nvSpPr>
        <p:spPr>
          <a:xfrm>
            <a:off x="1997573" y="1171267"/>
            <a:ext cx="8744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Tried only with the LBP feature as it is one of the best features for image recognition</a:t>
            </a:r>
          </a:p>
          <a:p>
            <a:endParaRPr lang="en-US" dirty="0"/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75654DB5-5913-21FF-30A5-7B5439B6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75" y="1845510"/>
            <a:ext cx="11190913" cy="2501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FA8416-1805-9512-5AC7-3D994D6F0030}"/>
              </a:ext>
            </a:extLst>
          </p:cNvPr>
          <p:cNvSpPr txBox="1"/>
          <p:nvPr/>
        </p:nvSpPr>
        <p:spPr>
          <a:xfrm>
            <a:off x="3397282" y="1448266"/>
            <a:ext cx="7674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urier New" panose="02070309020205020404" pitchFamily="49" charset="0"/>
              </a:rPr>
              <a:t>Shape of X: (3002, 65535) Shape of y: (3002,)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1D061-A3FD-EBBE-22E7-6D86766171ED}"/>
              </a:ext>
            </a:extLst>
          </p:cNvPr>
          <p:cNvSpPr txBox="1"/>
          <p:nvPr/>
        </p:nvSpPr>
        <p:spPr>
          <a:xfrm>
            <a:off x="1300586" y="4346656"/>
            <a:ext cx="92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SVM.                                                                       XGB                                                          LGBM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F9EBBC-025D-A94C-6F53-CCCB45D25C4C}"/>
              </a:ext>
            </a:extLst>
          </p:cNvPr>
          <p:cNvSpPr txBox="1"/>
          <p:nvPr/>
        </p:nvSpPr>
        <p:spPr>
          <a:xfrm>
            <a:off x="2416934" y="576748"/>
            <a:ext cx="8075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8000"/>
                </a:highlight>
              </a:rPr>
              <a:t>I tried combing all the 5 features together but it was a complex job got errors many times so finally combined LBP and HOG only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ADCE0718-0A76-7158-B6DF-AB5FE4D5F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605941"/>
            <a:ext cx="4117753" cy="2252059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6500C8F2-458B-13AD-E25D-99780C33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753" y="4615757"/>
            <a:ext cx="4218172" cy="2262257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C89A39B9-3857-E209-ED94-E2C357869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924" y="4615757"/>
            <a:ext cx="3856075" cy="22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9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D9E5F0-3102-751B-8C08-BF39314B7FCA}"/>
              </a:ext>
            </a:extLst>
          </p:cNvPr>
          <p:cNvSpPr txBox="1"/>
          <p:nvPr/>
        </p:nvSpPr>
        <p:spPr>
          <a:xfrm>
            <a:off x="3142445" y="103031"/>
            <a:ext cx="529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FFFF00"/>
                </a:highlight>
              </a:rPr>
              <a:t>Combined Features LBP and HOG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8860A60-E2DC-87FC-4C72-1ED4BCB32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34" y="1223079"/>
            <a:ext cx="9221274" cy="2950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31585E-37D7-99F7-0348-4AB89234662A}"/>
              </a:ext>
            </a:extLst>
          </p:cNvPr>
          <p:cNvSpPr txBox="1"/>
          <p:nvPr/>
        </p:nvSpPr>
        <p:spPr>
          <a:xfrm>
            <a:off x="0" y="2375015"/>
            <a:ext cx="2524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  <a:latin typeface="Courier New" panose="02070309020205020404" pitchFamily="49" charset="0"/>
              </a:rPr>
              <a:t>Shape of X: (3002,100131) </a:t>
            </a:r>
          </a:p>
          <a:p>
            <a:r>
              <a:rPr lang="en-US" sz="1200" b="1" i="0" dirty="0">
                <a:effectLst/>
                <a:latin typeface="Courier New" panose="02070309020205020404" pitchFamily="49" charset="0"/>
              </a:rPr>
              <a:t>Shape of y: (3002,)</a:t>
            </a:r>
            <a:endParaRPr lang="en-US" sz="1200" b="1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17DD951-969B-F8CC-AD61-5756D3AB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8959"/>
            <a:ext cx="4325766" cy="216904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9B1991-990E-C2CD-964A-D60C3922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529" y="4688958"/>
            <a:ext cx="4297032" cy="219653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7C9089-BA7F-7A83-BF56-8E046417B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561" y="4688958"/>
            <a:ext cx="3682268" cy="2169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F7EAF-A149-339E-A890-16BFFF74F538}"/>
              </a:ext>
            </a:extLst>
          </p:cNvPr>
          <p:cNvSpPr txBox="1"/>
          <p:nvPr/>
        </p:nvSpPr>
        <p:spPr>
          <a:xfrm>
            <a:off x="1841467" y="4241419"/>
            <a:ext cx="97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SVC                                                                                   XGB                                                   LGBM</a:t>
            </a:r>
          </a:p>
        </p:txBody>
      </p:sp>
    </p:spTree>
    <p:extLst>
      <p:ext uri="{BB962C8B-B14F-4D97-AF65-F5344CB8AC3E}">
        <p14:creationId xmlns:p14="http://schemas.microsoft.com/office/powerpoint/2010/main" val="9417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38E74E-B9AD-71D7-60EC-D41709146154}"/>
              </a:ext>
            </a:extLst>
          </p:cNvPr>
          <p:cNvSpPr txBox="1"/>
          <p:nvPr/>
        </p:nvSpPr>
        <p:spPr>
          <a:xfrm>
            <a:off x="3659697" y="108949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FFFF00"/>
                </a:highlight>
              </a:rPr>
              <a:t>Combined Features to make a Data Frame(64x64)</a:t>
            </a:r>
          </a:p>
          <a:p>
            <a:r>
              <a:rPr lang="en-US" b="1" dirty="0">
                <a:solidFill>
                  <a:schemeClr val="bg2"/>
                </a:solidFill>
                <a:highlight>
                  <a:srgbClr val="FFFF00"/>
                </a:highlight>
              </a:rPr>
              <a:t>When  pixel size reduced to 64, 64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2E972-4132-C161-8ECF-282CDE8F0F7A}"/>
              </a:ext>
            </a:extLst>
          </p:cNvPr>
          <p:cNvSpPr txBox="1"/>
          <p:nvPr/>
        </p:nvSpPr>
        <p:spPr>
          <a:xfrm>
            <a:off x="152400" y="108949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8000"/>
                </a:highlight>
              </a:rPr>
              <a:t>Original and gray images with histogram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CD75B4-F21A-0212-5844-9798EC49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330124"/>
            <a:ext cx="5923129" cy="1317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8C562F-94A7-7A75-5A8E-192819FA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27" y="1338885"/>
            <a:ext cx="6268872" cy="131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1BE8D5-E025-C492-DF1F-991F9A98F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656424"/>
            <a:ext cx="5923128" cy="1219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E6FBB2-C3C9-DA35-5148-B4E660001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84722"/>
            <a:ext cx="5923127" cy="29732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6A2A4F-1F21-DAE0-7840-CC35DB7F8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679" y="2665183"/>
            <a:ext cx="6053895" cy="12107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2668EE-5B68-54D8-1D8E-F8811A523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126" y="3884720"/>
            <a:ext cx="6268873" cy="29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C40529-EAA3-27B7-B31A-93C1163C6869}"/>
              </a:ext>
            </a:extLst>
          </p:cNvPr>
          <p:cNvSpPr txBox="1"/>
          <p:nvPr/>
        </p:nvSpPr>
        <p:spPr>
          <a:xfrm>
            <a:off x="5501640" y="0"/>
            <a:ext cx="470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FFFF00"/>
                </a:highlight>
              </a:rPr>
              <a:t>LBP Feature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0F896B-E495-02CF-4C67-3D9AC28C6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0"/>
            <a:ext cx="5786196" cy="1796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6C8F0A-8D0B-DCBC-383D-6547DA5CB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5683"/>
            <a:ext cx="5745480" cy="2021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960DE5-9E75-5F96-DC16-28104A806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196" y="369330"/>
            <a:ext cx="6405804" cy="20213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3FBB40-4630-045E-09A8-4ABEE5C61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196" y="2390635"/>
            <a:ext cx="6405804" cy="17963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3E60C9-17D4-0F0D-96F7-DD87DF539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86987"/>
            <a:ext cx="5923128" cy="2671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6F5FC7-7AFD-CF11-5321-D66C4BC9B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844" y="4186987"/>
            <a:ext cx="6228156" cy="26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30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53472-0829-CEE8-85D1-AC597C307CF4}"/>
              </a:ext>
            </a:extLst>
          </p:cNvPr>
          <p:cNvSpPr txBox="1"/>
          <p:nvPr/>
        </p:nvSpPr>
        <p:spPr>
          <a:xfrm>
            <a:off x="4922520" y="0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FFFF00"/>
                </a:highlight>
              </a:rPr>
              <a:t>HOG Feature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901D0-CDA0-3DEA-43DA-2DFE7161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636693"/>
            <a:ext cx="5364255" cy="2706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4DC2F9-67A1-B7BE-2BD9-F4C1747B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6" y="3467946"/>
            <a:ext cx="5508414" cy="2703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B73DFA-6D4B-67AC-7C47-E387639F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017" y="643466"/>
            <a:ext cx="5390378" cy="27855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25A4A-D601-9BA5-6170-1C3115EA5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280" y="3562350"/>
            <a:ext cx="5241115" cy="260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8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8DFFA1-381B-3E2F-FBCA-7BED15F6B38F}"/>
              </a:ext>
            </a:extLst>
          </p:cNvPr>
          <p:cNvSpPr txBox="1"/>
          <p:nvPr/>
        </p:nvSpPr>
        <p:spPr>
          <a:xfrm>
            <a:off x="4114800" y="127591"/>
            <a:ext cx="317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LBP ONLY (64x64)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37233-BEB5-CDFD-86B7-F40D3B680218}"/>
              </a:ext>
            </a:extLst>
          </p:cNvPr>
          <p:cNvSpPr txBox="1"/>
          <p:nvPr/>
        </p:nvSpPr>
        <p:spPr>
          <a:xfrm>
            <a:off x="740228" y="4396478"/>
            <a:ext cx="107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SVC                                                                              XGB                                                             LGBM</a:t>
            </a:r>
          </a:p>
        </p:txBody>
      </p:sp>
      <p:pic>
        <p:nvPicPr>
          <p:cNvPr id="15" name="Picture 1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4A418EB6-E5C7-C119-9530-DFD331D7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53" y="496922"/>
            <a:ext cx="9776725" cy="3037847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6A88627A-CFAE-3105-0D20-221701D1C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9318"/>
            <a:ext cx="3784600" cy="2068681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E18E37F-9F08-AD0E-F6F9-13D730ED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1" y="4789317"/>
            <a:ext cx="4020592" cy="2068681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39E70C9B-B34B-82E1-DC97-7DFE2529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192" y="4789318"/>
            <a:ext cx="4386808" cy="20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D6380-5D71-8F75-455D-608C8ECD79BC}"/>
              </a:ext>
            </a:extLst>
          </p:cNvPr>
          <p:cNvSpPr txBox="1"/>
          <p:nvPr/>
        </p:nvSpPr>
        <p:spPr>
          <a:xfrm>
            <a:off x="4951386" y="-252248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LBP and HOG dataset(64x64)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779F9-BEDB-8FB1-57CF-EA341FD7C9DF}"/>
              </a:ext>
            </a:extLst>
          </p:cNvPr>
          <p:cNvSpPr txBox="1"/>
          <p:nvPr/>
        </p:nvSpPr>
        <p:spPr>
          <a:xfrm>
            <a:off x="5095606" y="4764363"/>
            <a:ext cx="180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XGBOOST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E8BAF3-E079-740A-0258-A0EA94C13377}"/>
              </a:ext>
            </a:extLst>
          </p:cNvPr>
          <p:cNvSpPr txBox="1"/>
          <p:nvPr/>
        </p:nvSpPr>
        <p:spPr>
          <a:xfrm>
            <a:off x="9340953" y="4728999"/>
            <a:ext cx="14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LGBM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BA5B37-7228-AC68-068E-CFCFB2C5BCF8}"/>
              </a:ext>
            </a:extLst>
          </p:cNvPr>
          <p:cNvSpPr txBox="1"/>
          <p:nvPr/>
        </p:nvSpPr>
        <p:spPr>
          <a:xfrm>
            <a:off x="1415986" y="4834425"/>
            <a:ext cx="112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SVM</a:t>
            </a:r>
          </a:p>
        </p:txBody>
      </p:sp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FA7245ED-471E-9759-6879-533499CC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04" y="5257425"/>
            <a:ext cx="4133895" cy="1588602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08F437DA-B972-FDAA-7F55-FD04E676F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15" y="5257425"/>
            <a:ext cx="4133895" cy="1588601"/>
          </a:xfrm>
          <a:prstGeom prst="rect">
            <a:avLst/>
          </a:prstGeom>
        </p:spPr>
      </p:pic>
      <p:pic>
        <p:nvPicPr>
          <p:cNvPr id="34" name="Picture 33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F28A2FB1-1851-8410-6092-2646D23DE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88" y="414412"/>
            <a:ext cx="10740990" cy="19664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BC513F-2BF3-8F23-BDDA-1256A2DAB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0" y="5257425"/>
            <a:ext cx="3880714" cy="1588602"/>
          </a:xfrm>
          <a:prstGeom prst="rect">
            <a:avLst/>
          </a:prstGeom>
        </p:spPr>
      </p:pic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029F2DCB-49B8-F0A0-376F-3A29EB41C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89" y="2388268"/>
            <a:ext cx="10740989" cy="201419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088CFD1-4CE9-9F52-3E6A-2F8F5A7FBD6D}"/>
              </a:ext>
            </a:extLst>
          </p:cNvPr>
          <p:cNvSpPr txBox="1"/>
          <p:nvPr/>
        </p:nvSpPr>
        <p:spPr>
          <a:xfrm>
            <a:off x="5151214" y="4422932"/>
            <a:ext cx="16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For (32,32)</a:t>
            </a:r>
          </a:p>
        </p:txBody>
      </p:sp>
    </p:spTree>
    <p:extLst>
      <p:ext uri="{BB962C8B-B14F-4D97-AF65-F5344CB8AC3E}">
        <p14:creationId xmlns:p14="http://schemas.microsoft.com/office/powerpoint/2010/main" val="1578725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02829D-5D5C-F7E3-9190-7E72EE4D6D48}"/>
              </a:ext>
            </a:extLst>
          </p:cNvPr>
          <p:cNvSpPr txBox="1"/>
          <p:nvPr/>
        </p:nvSpPr>
        <p:spPr>
          <a:xfrm>
            <a:off x="3100964" y="0"/>
            <a:ext cx="678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Features Extraction with Enhanced  and Sharpened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36C94-3CCB-3354-E011-01558A42C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6" y="685995"/>
            <a:ext cx="5653650" cy="930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77EB7-809B-C416-4444-A444773B8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86" y="685994"/>
            <a:ext cx="6438315" cy="888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3CDE1-BD58-1F21-B7ED-E82AC423B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1" y="3543989"/>
            <a:ext cx="5824026" cy="1245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02527-8343-1B84-5528-B615D7825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340" y="4839195"/>
            <a:ext cx="5824026" cy="2018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E02C3-E58A-55E7-FC7F-C5E1DAFC4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448" y="3592485"/>
            <a:ext cx="6233552" cy="1246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A9FFC3-A0E8-083B-81B8-E80A73B36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686" y="4839195"/>
            <a:ext cx="6438314" cy="196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CF8CAC-D80E-0617-04E0-18D05B7C2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" y="1616042"/>
            <a:ext cx="5753686" cy="1344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08EB6F-8206-56B5-8CEF-C66B339765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3685" y="1585687"/>
            <a:ext cx="6438315" cy="1375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C90BC3-9741-3D9D-84BB-3CC7F6F9B087}"/>
              </a:ext>
            </a:extLst>
          </p:cNvPr>
          <p:cNvSpPr txBox="1"/>
          <p:nvPr/>
        </p:nvSpPr>
        <p:spPr>
          <a:xfrm>
            <a:off x="4372414" y="316661"/>
            <a:ext cx="442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Percentile based  min=5, max=93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B6044-4E85-CC89-426B-CFF03BCDFBB6}"/>
              </a:ext>
            </a:extLst>
          </p:cNvPr>
          <p:cNvSpPr txBox="1"/>
          <p:nvPr/>
        </p:nvSpPr>
        <p:spPr>
          <a:xfrm>
            <a:off x="5657850" y="3158985"/>
            <a:ext cx="220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52805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EEA4-82EE-81A9-3002-5F7D5E9D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3769"/>
            <a:ext cx="6217920" cy="3469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CED0C-D719-4EAE-C607-2D778844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373769"/>
            <a:ext cx="5974080" cy="3469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D7B58-EDB2-0EA2-F8E8-E9565F10DDD8}"/>
              </a:ext>
            </a:extLst>
          </p:cNvPr>
          <p:cNvSpPr txBox="1"/>
          <p:nvPr/>
        </p:nvSpPr>
        <p:spPr>
          <a:xfrm>
            <a:off x="3671668" y="14842"/>
            <a:ext cx="507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Sobel Sharpening for Percentile based</a:t>
            </a:r>
          </a:p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Kernel=3x3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D88F45-8A6A-79CB-F0C8-256279842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22" y="629691"/>
            <a:ext cx="5824026" cy="10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28B85-0D62-2693-E355-91FB41C9C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448" y="629690"/>
            <a:ext cx="6233552" cy="11655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E22D2E-BB1B-F62F-8396-39EDA2C75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26244"/>
            <a:ext cx="5824026" cy="1246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5E4152-18EA-A01E-DA91-63D939DD5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686" y="1757727"/>
            <a:ext cx="6438314" cy="12152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258420-66DB-40B4-8992-7EFA15759378}"/>
              </a:ext>
            </a:extLst>
          </p:cNvPr>
          <p:cNvSpPr txBox="1"/>
          <p:nvPr/>
        </p:nvSpPr>
        <p:spPr>
          <a:xfrm>
            <a:off x="5463540" y="300443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43408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59BDA3D8-0D45-F7DF-2842-95AB71332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69"/>
          <a:stretch/>
        </p:blipFill>
        <p:spPr>
          <a:xfrm>
            <a:off x="0" y="650686"/>
            <a:ext cx="4389120" cy="1502890"/>
          </a:xfrm>
          <a:prstGeom prst="rect">
            <a:avLst/>
          </a:prstGeom>
        </p:spPr>
      </p:pic>
      <p:pic>
        <p:nvPicPr>
          <p:cNvPr id="7" name="Picture 6" descr="A close-up of a person's face&#10;&#10;Description automatically generated">
            <a:extLst>
              <a:ext uri="{FF2B5EF4-FFF2-40B4-BE49-F238E27FC236}">
                <a16:creationId xmlns:a16="http://schemas.microsoft.com/office/drawing/2014/main" id="{1CAF4F00-F9F6-AF2F-D039-D9E786EAA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"/>
          <a:stretch/>
        </p:blipFill>
        <p:spPr>
          <a:xfrm>
            <a:off x="7191749" y="480655"/>
            <a:ext cx="4994031" cy="1643567"/>
          </a:xfrm>
          <a:prstGeom prst="rect">
            <a:avLst/>
          </a:prstGeom>
        </p:spPr>
      </p:pic>
      <p:pic>
        <p:nvPicPr>
          <p:cNvPr id="4" name="Picture 3" descr="A close-up of a person's face&#10;&#10;Description automatically generated">
            <a:extLst>
              <a:ext uri="{FF2B5EF4-FFF2-40B4-BE49-F238E27FC236}">
                <a16:creationId xmlns:a16="http://schemas.microsoft.com/office/drawing/2014/main" id="{3647B1AD-0B15-6188-64CA-D84AB3070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7605"/>
          <a:stretch/>
        </p:blipFill>
        <p:spPr>
          <a:xfrm>
            <a:off x="6221" y="2124223"/>
            <a:ext cx="4382898" cy="1304778"/>
          </a:xfrm>
          <a:prstGeom prst="rect">
            <a:avLst/>
          </a:prstGeom>
        </p:spPr>
      </p:pic>
      <p:pic>
        <p:nvPicPr>
          <p:cNvPr id="6" name="Picture 5" descr="A close-up of a person's face&#10;&#10;Description automatically generated">
            <a:extLst>
              <a:ext uri="{FF2B5EF4-FFF2-40B4-BE49-F238E27FC236}">
                <a16:creationId xmlns:a16="http://schemas.microsoft.com/office/drawing/2014/main" id="{49AA8668-AB2D-F480-E46E-1D0B82CC58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04" r="-6" b="-6"/>
          <a:stretch/>
        </p:blipFill>
        <p:spPr>
          <a:xfrm>
            <a:off x="7187053" y="2124222"/>
            <a:ext cx="4994031" cy="1304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AA6BA-C274-1F8D-F156-AC39059D36EC}"/>
              </a:ext>
            </a:extLst>
          </p:cNvPr>
          <p:cNvSpPr txBox="1"/>
          <p:nvPr/>
        </p:nvSpPr>
        <p:spPr>
          <a:xfrm>
            <a:off x="4389119" y="140677"/>
            <a:ext cx="499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HOG Feature for Percentile based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22CA9-902E-4A64-9A12-A3834E56F411}"/>
              </a:ext>
            </a:extLst>
          </p:cNvPr>
          <p:cNvSpPr txBox="1"/>
          <p:nvPr/>
        </p:nvSpPr>
        <p:spPr>
          <a:xfrm>
            <a:off x="4107765" y="3444232"/>
            <a:ext cx="438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LBP Feature for Percentile based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BE6CFC-5F76-B4F3-F432-B3DA21D77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28795"/>
            <a:ext cx="4382897" cy="1304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0DA22-238E-82EA-E6ED-0A9D1C12B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48803"/>
            <a:ext cx="4382897" cy="1598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6A11D9-7995-8E81-A7E1-61F57A33A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7064" y="5266632"/>
            <a:ext cx="4894019" cy="1598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03A135-864C-03AA-5E28-D5911ED4C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7063" y="3767789"/>
            <a:ext cx="4894019" cy="149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3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B770FD-BD0E-E4DE-1E7D-BEC1E9376614}"/>
              </a:ext>
            </a:extLst>
          </p:cNvPr>
          <p:cNvSpPr txBox="1"/>
          <p:nvPr/>
        </p:nvSpPr>
        <p:spPr>
          <a:xfrm>
            <a:off x="323385" y="78059"/>
            <a:ext cx="104709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To-do lists:</a:t>
            </a:r>
          </a:p>
          <a:p>
            <a:pPr marL="342900" indent="-342900">
              <a:buAutoNum type="arabicPeriod"/>
            </a:pPr>
            <a:r>
              <a:rPr lang="en-US" b="1" dirty="0"/>
              <a:t>Display Original Images for Male and Female</a:t>
            </a:r>
          </a:p>
          <a:p>
            <a:pPr marL="342900" indent="-342900">
              <a:buAutoNum type="arabicPeriod"/>
            </a:pPr>
            <a:r>
              <a:rPr lang="en-US" b="1" dirty="0"/>
              <a:t>Display Original Gray Images and Histograms for Male and Female</a:t>
            </a:r>
          </a:p>
          <a:p>
            <a:pPr marL="342900" indent="-342900">
              <a:buAutoNum type="arabicPeriod"/>
            </a:pPr>
            <a:r>
              <a:rPr lang="en-US" b="1" dirty="0"/>
              <a:t>Extract features</a:t>
            </a:r>
          </a:p>
          <a:p>
            <a:r>
              <a:rPr lang="en-US" b="1" dirty="0"/>
              <a:t>             a. Extract Features without Image Enhancement</a:t>
            </a:r>
          </a:p>
          <a:p>
            <a:r>
              <a:rPr lang="en-US" b="1" dirty="0"/>
              <a:t>             b. Extract Features with  Image Enhancement and Sharpening</a:t>
            </a:r>
          </a:p>
          <a:p>
            <a:r>
              <a:rPr lang="en-US" b="1" dirty="0"/>
              <a:t>4.  Plot the images with features effects and histograms if possible </a:t>
            </a:r>
          </a:p>
          <a:p>
            <a:r>
              <a:rPr lang="en-US" b="1" dirty="0"/>
              <a:t>5.  Display the sample values for features</a:t>
            </a:r>
          </a:p>
          <a:p>
            <a:r>
              <a:rPr lang="en-US" b="1" dirty="0"/>
              <a:t>6.  Create a data frame out of features extracted</a:t>
            </a:r>
          </a:p>
          <a:p>
            <a:r>
              <a:rPr lang="en-US" b="1" dirty="0"/>
              <a:t>7.  Train and Test the model(Test size  = 0.2)</a:t>
            </a:r>
          </a:p>
          <a:p>
            <a:r>
              <a:rPr lang="en-US" b="1" dirty="0"/>
              <a:t>8.  Apply SVM and GBC</a:t>
            </a:r>
          </a:p>
          <a:p>
            <a:pPr marL="342900" indent="-342900">
              <a:buAutoNum type="arabicPeriod" startAt="9"/>
            </a:pPr>
            <a:r>
              <a:rPr lang="en-US" b="1" dirty="0"/>
              <a:t>Display the classification results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Device Used</a:t>
            </a:r>
          </a:p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Google Collab</a:t>
            </a:r>
          </a:p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RAM – 51GB</a:t>
            </a:r>
          </a:p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Processor TPU and GPU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416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2B1F5-4D08-C356-16ED-9BC87A109DED}"/>
              </a:ext>
            </a:extLst>
          </p:cNvPr>
          <p:cNvSpPr txBox="1"/>
          <p:nvPr/>
        </p:nvSpPr>
        <p:spPr>
          <a:xfrm>
            <a:off x="3784209" y="0"/>
            <a:ext cx="486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Model and Report for Percentile based</a:t>
            </a:r>
          </a:p>
        </p:txBody>
      </p:sp>
      <p:pic>
        <p:nvPicPr>
          <p:cNvPr id="6" name="Picture 5" descr="A table of numbers and a few numbers&#10;&#10;Description automatically generated with medium confidence">
            <a:extLst>
              <a:ext uri="{FF2B5EF4-FFF2-40B4-BE49-F238E27FC236}">
                <a16:creationId xmlns:a16="http://schemas.microsoft.com/office/drawing/2014/main" id="{27F10A48-3029-3D5F-6FA9-3142A2D6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1" y="369332"/>
            <a:ext cx="10813408" cy="305966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DFCE3BB-345D-AAF6-B666-169E1AA02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91" y="4629217"/>
            <a:ext cx="3848100" cy="222878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44A5C4C-13CF-D0B9-6D01-C467FE60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0" y="4629216"/>
            <a:ext cx="3746500" cy="222878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D6A3360-A498-BBC4-4CB8-8ED94CD9A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167" y="4629217"/>
            <a:ext cx="3991665" cy="2228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D0BB7E-CCDC-C92A-E664-B601C1295A40}"/>
              </a:ext>
            </a:extLst>
          </p:cNvPr>
          <p:cNvSpPr txBox="1"/>
          <p:nvPr/>
        </p:nvSpPr>
        <p:spPr>
          <a:xfrm>
            <a:off x="847288" y="3556932"/>
            <a:ext cx="102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SVM                                                                           XGB                                                              LGBM</a:t>
            </a:r>
          </a:p>
        </p:txBody>
      </p:sp>
    </p:spTree>
    <p:extLst>
      <p:ext uri="{BB962C8B-B14F-4D97-AF65-F5344CB8AC3E}">
        <p14:creationId xmlns:p14="http://schemas.microsoft.com/office/powerpoint/2010/main" val="78341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552FB1-E62B-945F-B02A-83AC4DA4686E}"/>
              </a:ext>
            </a:extLst>
          </p:cNvPr>
          <p:cNvSpPr txBox="1"/>
          <p:nvPr/>
        </p:nvSpPr>
        <p:spPr>
          <a:xfrm>
            <a:off x="5532120" y="130835"/>
            <a:ext cx="330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Histogram based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2A818-D050-BB80-EA17-54164569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0266"/>
            <a:ext cx="6096000" cy="1357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0D890-2B9E-6A75-BDF4-346FFED0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" y="4827896"/>
            <a:ext cx="5951220" cy="2030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10558-FF86-FA45-E059-0FDF39758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70266"/>
            <a:ext cx="6080080" cy="1357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33046-0448-E36F-3838-0A768C6CC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360" y="4837321"/>
            <a:ext cx="6263640" cy="2020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4DED0-B98F-6ACB-C612-3B0E97FE7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2012"/>
            <a:ext cx="5653650" cy="1078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74687-4E58-4A09-C631-199B4A419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685" y="495085"/>
            <a:ext cx="6438315" cy="1078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0F763-C49F-4AA5-A039-FC697328F8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550925"/>
            <a:ext cx="5753686" cy="1357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D9771-A5BA-F668-5C9F-4804C3403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3685" y="1556522"/>
            <a:ext cx="6438315" cy="1375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D0AE71-6CD1-5D5E-9276-0734DA882BC7}"/>
              </a:ext>
            </a:extLst>
          </p:cNvPr>
          <p:cNvSpPr txBox="1"/>
          <p:nvPr/>
        </p:nvSpPr>
        <p:spPr>
          <a:xfrm>
            <a:off x="5280660" y="3018402"/>
            <a:ext cx="20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After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039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005845-9509-2361-80C8-B6A66D494EE0}"/>
              </a:ext>
            </a:extLst>
          </p:cNvPr>
          <p:cNvSpPr txBox="1"/>
          <p:nvPr/>
        </p:nvSpPr>
        <p:spPr>
          <a:xfrm>
            <a:off x="4023360" y="0"/>
            <a:ext cx="49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Sobel Sharpening for Histogram based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E8D2C-36A8-BCCA-5987-48F6148A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6370"/>
            <a:ext cx="5691352" cy="3084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CA760D-A731-2883-1992-FF5E1B0CE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52" y="3703320"/>
            <a:ext cx="6500648" cy="3084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9284A-E3BF-2D0D-94EE-FC96A572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0" y="560070"/>
            <a:ext cx="6096000" cy="1166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13D9F7-A9AB-3842-5E69-69429B13B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8" y="1727596"/>
            <a:ext cx="5951220" cy="1701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CC562B-BDFF-51B6-5177-1E81CC902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170" y="560070"/>
            <a:ext cx="6080080" cy="1166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3BD0A4-2EFA-12CE-F978-523C1AC85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0610" y="1750069"/>
            <a:ext cx="6263640" cy="16789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E60FC8-9004-EC1A-27DA-390B8A9BD084}"/>
              </a:ext>
            </a:extLst>
          </p:cNvPr>
          <p:cNvSpPr txBox="1"/>
          <p:nvPr/>
        </p:nvSpPr>
        <p:spPr>
          <a:xfrm>
            <a:off x="5586140" y="3422324"/>
            <a:ext cx="36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After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229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F4BE4-9929-49B8-5B48-F62132E375E8}"/>
              </a:ext>
            </a:extLst>
          </p:cNvPr>
          <p:cNvSpPr txBox="1"/>
          <p:nvPr/>
        </p:nvSpPr>
        <p:spPr>
          <a:xfrm>
            <a:off x="4011930" y="137160"/>
            <a:ext cx="50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Feature Extraction for Hist based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D8F9C-096D-9657-E485-77739E88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850"/>
            <a:ext cx="4720590" cy="1401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A4436-D3F7-D62A-8BCF-E14B8EAF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7987"/>
            <a:ext cx="4720590" cy="1797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2CF91-248D-2BFA-7A62-4635F6F1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960" y="506492"/>
            <a:ext cx="5654040" cy="1511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44D2E-22D6-E8BA-F8ED-97E361C38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60" y="2017986"/>
            <a:ext cx="5654040" cy="1797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8EDDC4-0BB1-D40B-4205-1CE7E5654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09" y="3815255"/>
            <a:ext cx="4720590" cy="1401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2688F-30E1-D88B-13D4-926C44226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16391"/>
            <a:ext cx="4716781" cy="1654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E2776D-0033-6649-69DA-7D37B46D2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960" y="3815254"/>
            <a:ext cx="5676900" cy="1434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F2AEC9-7966-A0A4-9E0E-9635B3C664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4150" y="5180286"/>
            <a:ext cx="5657849" cy="1657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49DD08-71C6-8C9D-A44C-474328377C77}"/>
              </a:ext>
            </a:extLst>
          </p:cNvPr>
          <p:cNvSpPr txBox="1"/>
          <p:nvPr/>
        </p:nvSpPr>
        <p:spPr>
          <a:xfrm>
            <a:off x="5173980" y="1934428"/>
            <a:ext cx="13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HOG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B4FEB-0048-7E10-3100-39752CB6AB36}"/>
              </a:ext>
            </a:extLst>
          </p:cNvPr>
          <p:cNvSpPr txBox="1"/>
          <p:nvPr/>
        </p:nvSpPr>
        <p:spPr>
          <a:xfrm>
            <a:off x="5257800" y="5180286"/>
            <a:ext cx="99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LBP</a:t>
            </a:r>
          </a:p>
        </p:txBody>
      </p:sp>
    </p:spTree>
    <p:extLst>
      <p:ext uri="{BB962C8B-B14F-4D97-AF65-F5344CB8AC3E}">
        <p14:creationId xmlns:p14="http://schemas.microsoft.com/office/powerpoint/2010/main" val="4161162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057A02EF-B9F3-7C50-1ACD-783CCB17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30" y="460772"/>
            <a:ext cx="9030970" cy="2968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B8803-5732-D88A-ED14-4CFF39E5FB90}"/>
              </a:ext>
            </a:extLst>
          </p:cNvPr>
          <p:cNvSpPr txBox="1"/>
          <p:nvPr/>
        </p:nvSpPr>
        <p:spPr>
          <a:xfrm>
            <a:off x="3783330" y="91440"/>
            <a:ext cx="424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Modeling for Histogram Based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31D9196-F8E4-644B-002B-0766C610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7776"/>
            <a:ext cx="4229100" cy="242022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8889AB3-4EE3-B9B6-9C79-D76E9BDD6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4437776"/>
            <a:ext cx="4067612" cy="242022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9000B91-DCF9-C255-33C1-DD66967D2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712" y="4437776"/>
            <a:ext cx="3869892" cy="24202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DAF593-C147-39C5-DC5F-EA5EDB987EA2}"/>
              </a:ext>
            </a:extLst>
          </p:cNvPr>
          <p:cNvSpPr txBox="1"/>
          <p:nvPr/>
        </p:nvSpPr>
        <p:spPr>
          <a:xfrm>
            <a:off x="2508308" y="3514987"/>
            <a:ext cx="713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SVM                                     XGB                                                    LGBM</a:t>
            </a:r>
          </a:p>
        </p:txBody>
      </p:sp>
    </p:spTree>
    <p:extLst>
      <p:ext uri="{BB962C8B-B14F-4D97-AF65-F5344CB8AC3E}">
        <p14:creationId xmlns:p14="http://schemas.microsoft.com/office/powerpoint/2010/main" val="3850945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A2260C-A8B3-4819-2CE3-AAAABA67E6C6}"/>
              </a:ext>
            </a:extLst>
          </p:cNvPr>
          <p:cNvSpPr txBox="1"/>
          <p:nvPr/>
        </p:nvSpPr>
        <p:spPr>
          <a:xfrm>
            <a:off x="4857750" y="0"/>
            <a:ext cx="334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Gamma based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48BDE-DD18-418C-99BD-44F64E4F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011"/>
            <a:ext cx="5920740" cy="156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47C118-F722-8C3A-6E9E-1AA694FF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316"/>
            <a:ext cx="5920740" cy="183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14323-5663-60D4-2EA3-E1597ADA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2012"/>
            <a:ext cx="5653650" cy="1078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B3C433-80AF-2976-EAE3-532C5C9DA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50925"/>
            <a:ext cx="5753686" cy="1357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82E26-E57F-44CD-8CE8-556F5D667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685" y="495085"/>
            <a:ext cx="6438315" cy="1078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E60C01-00CA-260E-BB4C-F2FEDD137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685" y="1556522"/>
            <a:ext cx="6438315" cy="1375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0481D-785C-8D6B-01DF-1D06F6D01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0740" y="3442721"/>
            <a:ext cx="6187177" cy="1578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4A9181-B99F-A569-6222-36045259AB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740" y="5026316"/>
            <a:ext cx="6271260" cy="18316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443494-8772-DB40-F2F2-52A8A45D4BA8}"/>
              </a:ext>
            </a:extLst>
          </p:cNvPr>
          <p:cNvSpPr txBox="1"/>
          <p:nvPr/>
        </p:nvSpPr>
        <p:spPr>
          <a:xfrm>
            <a:off x="5572125" y="305966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913794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88AFD5-B915-F3D1-65FA-9508DBFD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367"/>
            <a:ext cx="5864772" cy="3184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86673-3696-ECBF-AF5D-81971B2E0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72" y="3673366"/>
            <a:ext cx="6327228" cy="3184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DE216-9CBD-EEAF-95C0-0B436BB1C92A}"/>
              </a:ext>
            </a:extLst>
          </p:cNvPr>
          <p:cNvSpPr txBox="1"/>
          <p:nvPr/>
        </p:nvSpPr>
        <p:spPr>
          <a:xfrm>
            <a:off x="4320540" y="91440"/>
            <a:ext cx="445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Sobel Sharpening for Gamma based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CFC41-3313-8AB8-844A-B44609C6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773"/>
            <a:ext cx="5864772" cy="1047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8607B-DA63-E4D3-AC4B-EE3F51378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773" y="460772"/>
            <a:ext cx="6327228" cy="1047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8119BA-161B-52C4-90D7-5051B97D5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08761"/>
            <a:ext cx="5920740" cy="1383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C62CCC-9A47-D565-CE20-42B289CC1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740" y="1508760"/>
            <a:ext cx="6271260" cy="138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3496C9-4A16-A086-CE73-FDC0679FF90A}"/>
              </a:ext>
            </a:extLst>
          </p:cNvPr>
          <p:cNvSpPr txBox="1"/>
          <p:nvPr/>
        </p:nvSpPr>
        <p:spPr>
          <a:xfrm>
            <a:off x="5920740" y="3244334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302287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B94E45-659F-0FB6-D9DB-DCA84B8FE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691"/>
            <a:ext cx="5143500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346EA-6999-CF85-8016-0BFE1468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4540"/>
            <a:ext cx="5143500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158EC-FBA6-74C5-B2F2-8A1B4629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455" y="2034540"/>
            <a:ext cx="6096000" cy="1645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2AFD4-EE92-AE25-4C17-2D604F78A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455" y="567689"/>
            <a:ext cx="60960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F3825-826C-55A8-E869-4E38D175A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80460"/>
            <a:ext cx="514350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177DA6-B6E4-FE0B-9EB4-5214A4F97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47310"/>
            <a:ext cx="5143500" cy="1710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2D861-234A-87FD-4D0A-C7FD610B0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454" y="3680460"/>
            <a:ext cx="6014545" cy="1596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1DA34F-D6B4-FFD8-A248-9A86468913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7454" y="5212080"/>
            <a:ext cx="6014546" cy="1645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92C527-79B4-5238-4AF1-65DF4A27BA30}"/>
              </a:ext>
            </a:extLst>
          </p:cNvPr>
          <p:cNvSpPr txBox="1"/>
          <p:nvPr/>
        </p:nvSpPr>
        <p:spPr>
          <a:xfrm>
            <a:off x="4240530" y="84058"/>
            <a:ext cx="580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Feature Extraction for Gamma Based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31DA2-2859-8D23-3C42-C97F7CA02CC6}"/>
              </a:ext>
            </a:extLst>
          </p:cNvPr>
          <p:cNvSpPr txBox="1"/>
          <p:nvPr/>
        </p:nvSpPr>
        <p:spPr>
          <a:xfrm>
            <a:off x="5326380" y="1710690"/>
            <a:ext cx="688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ighlight>
                  <a:srgbClr val="FFFF00"/>
                </a:highlight>
              </a:rPr>
              <a:t>HOG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A83C48-DFF1-C4C2-1792-1A0813CB4475}"/>
              </a:ext>
            </a:extLst>
          </p:cNvPr>
          <p:cNvSpPr txBox="1"/>
          <p:nvPr/>
        </p:nvSpPr>
        <p:spPr>
          <a:xfrm>
            <a:off x="5326380" y="4697730"/>
            <a:ext cx="76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LBP</a:t>
            </a:r>
          </a:p>
        </p:txBody>
      </p:sp>
    </p:spTree>
    <p:extLst>
      <p:ext uri="{BB962C8B-B14F-4D97-AF65-F5344CB8AC3E}">
        <p14:creationId xmlns:p14="http://schemas.microsoft.com/office/powerpoint/2010/main" val="2756647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282F4-D036-7C5C-4BCC-C95E491A0E7F}"/>
              </a:ext>
            </a:extLst>
          </p:cNvPr>
          <p:cNvSpPr txBox="1"/>
          <p:nvPr/>
        </p:nvSpPr>
        <p:spPr>
          <a:xfrm>
            <a:off x="3897630" y="0"/>
            <a:ext cx="427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Modeling for Gamma Based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41679FA9-C8D9-34E4-3295-9E1BEAC32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369332"/>
            <a:ext cx="10481309" cy="272819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AB8E5D0-5D4B-AFD8-7448-EE79D03F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4888"/>
            <a:ext cx="3897630" cy="235311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F10A591-2F68-0366-CC2F-26AD23F4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629" y="4504888"/>
            <a:ext cx="4019549" cy="235311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E4EACB1-49CE-E235-F921-ABF0596E0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178" y="4504888"/>
            <a:ext cx="4274822" cy="2353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972A17-CE10-2A08-0DEA-4A8BA7DF0E4C}"/>
              </a:ext>
            </a:extLst>
          </p:cNvPr>
          <p:cNvSpPr txBox="1"/>
          <p:nvPr/>
        </p:nvSpPr>
        <p:spPr>
          <a:xfrm>
            <a:off x="2508308" y="3514987"/>
            <a:ext cx="713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8000"/>
                </a:highlight>
              </a:rPr>
              <a:t>SVM                                     XGB                                                    LGBM</a:t>
            </a:r>
          </a:p>
        </p:txBody>
      </p:sp>
    </p:spTree>
    <p:extLst>
      <p:ext uri="{BB962C8B-B14F-4D97-AF65-F5344CB8AC3E}">
        <p14:creationId xmlns:p14="http://schemas.microsoft.com/office/powerpoint/2010/main" val="106317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906C2-E180-F7A3-BFE0-467536B7B6D5}"/>
              </a:ext>
            </a:extLst>
          </p:cNvPr>
          <p:cNvSpPr txBox="1"/>
          <p:nvPr/>
        </p:nvSpPr>
        <p:spPr>
          <a:xfrm>
            <a:off x="212651" y="116959"/>
            <a:ext cx="740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Challenges and Overcomes: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D27F8-2271-593B-C9A2-09BFF5B68612}"/>
              </a:ext>
            </a:extLst>
          </p:cNvPr>
          <p:cNvSpPr txBox="1"/>
          <p:nvPr/>
        </p:nvSpPr>
        <p:spPr>
          <a:xfrm>
            <a:off x="212651" y="584791"/>
            <a:ext cx="63157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For best work requires 100GB’s of RAM which is not possible for now and requires sponsors</a:t>
            </a:r>
          </a:p>
          <a:p>
            <a:pPr marL="342900" indent="-342900">
              <a:buAutoNum type="arabicPeriod"/>
            </a:pPr>
            <a:r>
              <a:rPr lang="en-US" dirty="0"/>
              <a:t>Takes hours for processing a single feature extraction </a:t>
            </a:r>
          </a:p>
          <a:p>
            <a:pPr marL="342900" indent="-342900">
              <a:buAutoNum type="arabicPeriod"/>
            </a:pPr>
            <a:r>
              <a:rPr lang="en-US" dirty="0"/>
              <a:t>Lengthy process and could give worse result for any simple mistakes</a:t>
            </a:r>
          </a:p>
          <a:p>
            <a:pPr marL="342900" indent="-342900">
              <a:buAutoNum type="arabicPeriod"/>
            </a:pPr>
            <a:r>
              <a:rPr lang="en-US" dirty="0"/>
              <a:t>4. Less images less accuracy more images more accuracy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Use numbers of images reasonably as per device capacity</a:t>
            </a:r>
          </a:p>
          <a:p>
            <a:pPr marL="342900" indent="-342900">
              <a:buAutoNum type="arabicPeriod"/>
            </a:pPr>
            <a:r>
              <a:rPr lang="en-US" dirty="0"/>
              <a:t>Try batch wise distribution for lengthy codes and features extraction</a:t>
            </a:r>
          </a:p>
          <a:p>
            <a:pPr marL="342900" indent="-342900">
              <a:buAutoNum type="arabicPeriod"/>
            </a:pPr>
            <a:r>
              <a:rPr lang="en-US" dirty="0"/>
              <a:t>Reduce the size of pixels for fast work </a:t>
            </a:r>
          </a:p>
          <a:p>
            <a:pPr marL="342900" indent="-342900">
              <a:buAutoNum type="arabicPeriod"/>
            </a:pPr>
            <a:r>
              <a:rPr lang="en-US" dirty="0"/>
              <a:t>Observe carefully to track the work step by step</a:t>
            </a:r>
          </a:p>
          <a:p>
            <a:pPr marL="342900" indent="-342900">
              <a:buAutoNum type="arabicPeriod"/>
            </a:pPr>
            <a:r>
              <a:rPr lang="en-US" dirty="0"/>
              <a:t>Try best with less resources and consider for future implementation of project when resources available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1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373ADB-568D-5581-D632-B1ABAA224A36}"/>
              </a:ext>
            </a:extLst>
          </p:cNvPr>
          <p:cNvSpPr txBox="1"/>
          <p:nvPr/>
        </p:nvSpPr>
        <p:spPr>
          <a:xfrm>
            <a:off x="3345366" y="200721"/>
            <a:ext cx="4973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</a:t>
            </a:r>
            <a:r>
              <a:rPr lang="en-US" b="1" dirty="0">
                <a:solidFill>
                  <a:srgbClr val="00B050"/>
                </a:solidFill>
              </a:rPr>
              <a:t>Gender Detection.   (256,256)</a:t>
            </a:r>
          </a:p>
          <a:p>
            <a:r>
              <a:rPr lang="en-US" b="1" dirty="0">
                <a:solidFill>
                  <a:srgbClr val="00B050"/>
                </a:solidFill>
              </a:rPr>
              <a:t>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8000"/>
                </a:highlight>
              </a:rPr>
              <a:t>Original Color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D1C82-A027-3BF4-332E-5150DAAC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" y="2908839"/>
            <a:ext cx="5809785" cy="1554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4FC52-499B-9A9A-C5EF-E59C0207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31" y="4829226"/>
            <a:ext cx="5780961" cy="201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B2DF32-B676-44EB-3832-AADD9C52B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33" y="2892238"/>
            <a:ext cx="6371064" cy="1554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B09B0-003C-53E7-BD75-AB0503F03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831" y="4829226"/>
            <a:ext cx="6492971" cy="20287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52A356-AE19-08F3-E588-AE5E5DE20E41}"/>
              </a:ext>
            </a:extLst>
          </p:cNvPr>
          <p:cNvSpPr txBox="1"/>
          <p:nvPr/>
        </p:nvSpPr>
        <p:spPr>
          <a:xfrm>
            <a:off x="268448" y="2566172"/>
            <a:ext cx="930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  </a:t>
            </a:r>
            <a:r>
              <a:rPr lang="en-US" b="1" dirty="0">
                <a:solidFill>
                  <a:srgbClr val="FFFF00"/>
                </a:solidFill>
                <a:highlight>
                  <a:srgbClr val="008000"/>
                </a:highlight>
              </a:rPr>
              <a:t>Original Gray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89E03E-78E5-CE62-D568-1597F021851C}"/>
              </a:ext>
            </a:extLst>
          </p:cNvPr>
          <p:cNvSpPr txBox="1"/>
          <p:nvPr/>
        </p:nvSpPr>
        <p:spPr>
          <a:xfrm>
            <a:off x="4271453" y="4473623"/>
            <a:ext cx="364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highlight>
                  <a:srgbClr val="008000"/>
                </a:highlight>
              </a:rPr>
              <a:t>Histogram for gray images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949F76-96CE-68CC-42EA-1728BDE7F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3" y="843627"/>
            <a:ext cx="5809785" cy="1554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0DFA2A-8341-779F-BE8E-518D3B539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2088" y="857356"/>
            <a:ext cx="6337609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42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85BE-E54F-56D2-0442-AEAF414B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EE1E9-AB19-D521-AE6C-1E26D14B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4BF90B-4BAF-BABD-4427-03E6C61F9B65}"/>
              </a:ext>
            </a:extLst>
          </p:cNvPr>
          <p:cNvSpPr txBox="1"/>
          <p:nvPr/>
        </p:nvSpPr>
        <p:spPr>
          <a:xfrm>
            <a:off x="3445564" y="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008000"/>
                </a:highlight>
              </a:rPr>
              <a:t>Features Extraction without filtering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C5CEF-BE79-FE45-9428-D19140FC6FB7}"/>
              </a:ext>
            </a:extLst>
          </p:cNvPr>
          <p:cNvSpPr txBox="1"/>
          <p:nvPr/>
        </p:nvSpPr>
        <p:spPr>
          <a:xfrm>
            <a:off x="106016" y="557425"/>
            <a:ext cx="18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FFFF00"/>
                </a:highlight>
              </a:rPr>
              <a:t>LBP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9E8D09-EE65-67E4-5377-FDBDDF5072BF}"/>
              </a:ext>
            </a:extLst>
          </p:cNvPr>
          <p:cNvSpPr txBox="1"/>
          <p:nvPr/>
        </p:nvSpPr>
        <p:spPr>
          <a:xfrm>
            <a:off x="0" y="5456127"/>
            <a:ext cx="1004874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Compute LBP features</a:t>
            </a:r>
          </a:p>
          <a:p>
            <a:r>
              <a:rPr lang="en-US" sz="1600" b="1" dirty="0">
                <a:solidFill>
                  <a:schemeClr val="bg2"/>
                </a:solidFill>
                <a:highlight>
                  <a:srgbClr val="FFFF00"/>
                </a:highlight>
              </a:rPr>
              <a:t>    radius = 3</a:t>
            </a:r>
          </a:p>
          <a:p>
            <a:r>
              <a:rPr lang="en-US" sz="1600" b="1" dirty="0">
                <a:solidFill>
                  <a:schemeClr val="bg2"/>
                </a:solidFill>
                <a:highlight>
                  <a:srgbClr val="FFFF00"/>
                </a:highlight>
              </a:rPr>
              <a:t>    </a:t>
            </a:r>
            <a:r>
              <a:rPr lang="en-US" sz="16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n_points</a:t>
            </a:r>
            <a:r>
              <a:rPr lang="en-US" sz="1600" b="1" dirty="0">
                <a:solidFill>
                  <a:schemeClr val="bg2"/>
                </a:solidFill>
                <a:highlight>
                  <a:srgbClr val="FFFF00"/>
                </a:highlight>
              </a:rPr>
              <a:t> = 8 * radius</a:t>
            </a:r>
          </a:p>
          <a:p>
            <a:r>
              <a:rPr lang="en-US" sz="1600" b="1" dirty="0">
                <a:solidFill>
                  <a:schemeClr val="bg2"/>
                </a:solidFill>
                <a:highlight>
                  <a:srgbClr val="FFFF00"/>
                </a:highlight>
              </a:rPr>
              <a:t>    </a:t>
            </a:r>
            <a:r>
              <a:rPr lang="en-US" sz="16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lbp</a:t>
            </a:r>
            <a:r>
              <a:rPr lang="en-US" sz="1600" b="1" dirty="0">
                <a:solidFill>
                  <a:schemeClr val="bg2"/>
                </a:solidFill>
                <a:highlight>
                  <a:srgbClr val="FFFF00"/>
                </a:highlight>
              </a:rPr>
              <a:t> = </a:t>
            </a:r>
            <a:r>
              <a:rPr lang="en-US" sz="16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local_binary_pattern</a:t>
            </a:r>
            <a:r>
              <a:rPr lang="en-US" sz="1600" b="1" dirty="0">
                <a:solidFill>
                  <a:schemeClr val="bg2"/>
                </a:solidFill>
                <a:highlight>
                  <a:srgbClr val="FFFF00"/>
                </a:highlight>
              </a:rPr>
              <a:t>(image, </a:t>
            </a:r>
            <a:r>
              <a:rPr lang="en-US" sz="1600" b="1" dirty="0" err="1">
                <a:solidFill>
                  <a:schemeClr val="bg2"/>
                </a:solidFill>
                <a:highlight>
                  <a:srgbClr val="FFFF00"/>
                </a:highlight>
              </a:rPr>
              <a:t>n_points</a:t>
            </a:r>
            <a:r>
              <a:rPr lang="en-US" sz="1600" b="1" dirty="0">
                <a:solidFill>
                  <a:schemeClr val="bg2"/>
                </a:solidFill>
                <a:highlight>
                  <a:srgbClr val="FFFF00"/>
                </a:highlight>
              </a:rPr>
              <a:t>, radius, method='uniform')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7A02E1-4DC1-ADE0-E24A-7D8D772E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757"/>
            <a:ext cx="4533362" cy="2240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DDB798-49AF-5656-4F22-CC5997B2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60" y="926757"/>
            <a:ext cx="4018209" cy="22400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972B80-1331-9BD7-D91A-8447BB7B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12" y="910476"/>
            <a:ext cx="3586038" cy="2240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332EF9-2640-A3C4-C831-4D43176C1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66813"/>
            <a:ext cx="4636394" cy="19718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C3D16B-BAFC-3DF5-CD1F-90025EC7D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394" y="3166813"/>
            <a:ext cx="3915175" cy="19718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208BAE-037C-3A2A-02A8-5BED868E7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9212" y="3166813"/>
            <a:ext cx="3586038" cy="197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6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027344-7B4A-FE52-2AFF-47C830D53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63369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A36AD-CC74-3C16-567C-6857E9808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8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2878E-7C71-8EEC-C12A-1808BF9A2533}"/>
              </a:ext>
            </a:extLst>
          </p:cNvPr>
          <p:cNvSpPr txBox="1"/>
          <p:nvPr/>
        </p:nvSpPr>
        <p:spPr>
          <a:xfrm>
            <a:off x="4224270" y="10303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FFFF00"/>
                </a:highlight>
              </a:rPr>
              <a:t>HOG Feature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F7A35-96C7-16AD-D7E4-332F96F90BBF}"/>
              </a:ext>
            </a:extLst>
          </p:cNvPr>
          <p:cNvSpPr txBox="1"/>
          <p:nvPr/>
        </p:nvSpPr>
        <p:spPr>
          <a:xfrm>
            <a:off x="215720" y="472363"/>
            <a:ext cx="11976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ighlight>
                  <a:srgbClr val="008000"/>
                </a:highlight>
              </a:rPr>
              <a:t>hog_features</a:t>
            </a:r>
            <a:r>
              <a:rPr lang="en-US" dirty="0">
                <a:highlight>
                  <a:srgbClr val="008000"/>
                </a:highlight>
              </a:rPr>
              <a:t>, </a:t>
            </a:r>
            <a:r>
              <a:rPr lang="en-US" dirty="0" err="1">
                <a:highlight>
                  <a:srgbClr val="008000"/>
                </a:highlight>
              </a:rPr>
              <a:t>hog_image</a:t>
            </a:r>
            <a:r>
              <a:rPr lang="en-US" dirty="0">
                <a:highlight>
                  <a:srgbClr val="008000"/>
                </a:highlight>
              </a:rPr>
              <a:t> = hog(image, visualize=True, </a:t>
            </a:r>
            <a:r>
              <a:rPr lang="en-US" dirty="0" err="1">
                <a:highlight>
                  <a:srgbClr val="008000"/>
                </a:highlight>
              </a:rPr>
              <a:t>pixels_per_cell</a:t>
            </a:r>
            <a:r>
              <a:rPr lang="en-US" dirty="0">
                <a:highlight>
                  <a:srgbClr val="008000"/>
                </a:highlight>
              </a:rPr>
              <a:t>=(8, 8), </a:t>
            </a:r>
            <a:r>
              <a:rPr lang="en-US" dirty="0" err="1">
                <a:highlight>
                  <a:srgbClr val="008000"/>
                </a:highlight>
              </a:rPr>
              <a:t>cells_per_block</a:t>
            </a:r>
            <a:r>
              <a:rPr lang="en-US" dirty="0">
                <a:highlight>
                  <a:srgbClr val="008000"/>
                </a:highlight>
              </a:rPr>
              <a:t>=(2, 2))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828DE3-3084-17A4-B647-B4CC5D47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696"/>
            <a:ext cx="4546242" cy="2401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EE270-D7E8-D1E2-7881-2F7FA946D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42" y="841696"/>
            <a:ext cx="4043966" cy="2401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7B7AA-2310-D4AC-2BFA-B4727A36F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08" y="841694"/>
            <a:ext cx="3601791" cy="2401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BDF98-78C8-87A6-DAC0-8CBA5586A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43629"/>
            <a:ext cx="4546242" cy="2407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DF0FE2-CA7B-CB46-C5A2-F9E57F238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242" y="3240011"/>
            <a:ext cx="4043966" cy="2411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3811BD-5BE9-3628-2803-4CFBC21CF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0209" y="3249655"/>
            <a:ext cx="3601791" cy="24019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2D2DAE-9ABC-BB25-7B42-BC01AA78A701}"/>
              </a:ext>
            </a:extLst>
          </p:cNvPr>
          <p:cNvSpPr txBox="1"/>
          <p:nvPr/>
        </p:nvSpPr>
        <p:spPr>
          <a:xfrm>
            <a:off x="-90154" y="5651590"/>
            <a:ext cx="786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8000"/>
                </a:highlight>
              </a:rPr>
              <a:t>Histogram does not have any interesting pattern so no histogram for this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A9F541-A5D7-35EC-8D08-687F151BA0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906" r="79889"/>
          <a:stretch/>
        </p:blipFill>
        <p:spPr>
          <a:xfrm>
            <a:off x="10066789" y="5651590"/>
            <a:ext cx="2125210" cy="12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4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F5DF5B-0C8E-10C1-5873-25C186032375}"/>
              </a:ext>
            </a:extLst>
          </p:cNvPr>
          <p:cNvSpPr txBox="1"/>
          <p:nvPr/>
        </p:nvSpPr>
        <p:spPr>
          <a:xfrm>
            <a:off x="4456090" y="0"/>
            <a:ext cx="2459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FFFF00"/>
                </a:highlight>
              </a:rPr>
              <a:t>Pixel Intensity Feature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6B626-88A0-DF33-D9FC-E4ED85E3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48413"/>
            <a:ext cx="5809785" cy="300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54F2D2-C73A-9B64-74E3-5B0F8FBFB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331"/>
            <a:ext cx="5809785" cy="1554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554E2-B092-658F-4112-F561CD970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784" y="672355"/>
            <a:ext cx="6382215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9A2FE4-38AC-CF2D-7C67-C42436527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783" y="3870242"/>
            <a:ext cx="6382216" cy="29877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3D120-DFF9-D33E-F550-CE8840709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3" y="2222640"/>
            <a:ext cx="5780959" cy="1647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18E017-E9A1-1716-A02A-B9C5A5CFF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782" y="2222640"/>
            <a:ext cx="6353395" cy="16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5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7A268-3E91-D4C9-6370-066E3C25F224}"/>
              </a:ext>
            </a:extLst>
          </p:cNvPr>
          <p:cNvSpPr txBox="1"/>
          <p:nvPr/>
        </p:nvSpPr>
        <p:spPr>
          <a:xfrm>
            <a:off x="0" y="0"/>
            <a:ext cx="333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2"/>
                </a:solidFill>
                <a:highlight>
                  <a:srgbClr val="FFFF00"/>
                </a:highlight>
              </a:rPr>
              <a:t>Haralick</a:t>
            </a:r>
            <a:r>
              <a:rPr lang="en-US" b="1" dirty="0">
                <a:solidFill>
                  <a:schemeClr val="bg2"/>
                </a:solidFill>
                <a:highlight>
                  <a:srgbClr val="FFFF00"/>
                </a:highlight>
              </a:rPr>
              <a:t>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0F217-8F02-251C-8B7E-70AF4651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47956"/>
            <a:ext cx="5872766" cy="5910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7863-C414-8BCA-A59A-DBBBA296A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67" y="947954"/>
            <a:ext cx="6319232" cy="5910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F76F95-4F98-34B6-200C-71EFDE8ED7DC}"/>
              </a:ext>
            </a:extLst>
          </p:cNvPr>
          <p:cNvSpPr txBox="1"/>
          <p:nvPr/>
        </p:nvSpPr>
        <p:spPr>
          <a:xfrm>
            <a:off x="2137893" y="0"/>
            <a:ext cx="100541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highlight>
                  <a:srgbClr val="008000"/>
                </a:highlight>
              </a:rPr>
              <a:t>distances = [1, 2, 3] angles = [0, </a:t>
            </a:r>
            <a:r>
              <a:rPr lang="en-US" sz="1000" b="1" dirty="0" err="1">
                <a:highlight>
                  <a:srgbClr val="008000"/>
                </a:highlight>
              </a:rPr>
              <a:t>np.pi</a:t>
            </a:r>
            <a:r>
              <a:rPr lang="en-US" sz="1000" b="1" dirty="0">
                <a:highlight>
                  <a:srgbClr val="008000"/>
                </a:highlight>
              </a:rPr>
              <a:t>/4, </a:t>
            </a:r>
            <a:r>
              <a:rPr lang="en-US" sz="1000" b="1" dirty="0" err="1">
                <a:highlight>
                  <a:srgbClr val="008000"/>
                </a:highlight>
              </a:rPr>
              <a:t>np.pi</a:t>
            </a:r>
            <a:r>
              <a:rPr lang="en-US" sz="1000" b="1" dirty="0">
                <a:highlight>
                  <a:srgbClr val="008000"/>
                </a:highlight>
              </a:rPr>
              <a:t>/2, 3*</a:t>
            </a:r>
            <a:r>
              <a:rPr lang="en-US" sz="1000" b="1" dirty="0" err="1">
                <a:highlight>
                  <a:srgbClr val="008000"/>
                </a:highlight>
              </a:rPr>
              <a:t>np.pi</a:t>
            </a:r>
            <a:r>
              <a:rPr lang="en-US" sz="1000" b="1" dirty="0">
                <a:highlight>
                  <a:srgbClr val="008000"/>
                </a:highlight>
              </a:rPr>
              <a:t>/4] </a:t>
            </a:r>
            <a:r>
              <a:rPr lang="en-US" sz="1000" b="1" dirty="0" err="1">
                <a:highlight>
                  <a:srgbClr val="008000"/>
                </a:highlight>
              </a:rPr>
              <a:t>glcm</a:t>
            </a:r>
            <a:r>
              <a:rPr lang="en-US" sz="1000" b="1" dirty="0">
                <a:highlight>
                  <a:srgbClr val="008000"/>
                </a:highlight>
              </a:rPr>
              <a:t> = </a:t>
            </a:r>
            <a:r>
              <a:rPr lang="en-US" sz="1000" b="1" dirty="0" err="1">
                <a:highlight>
                  <a:srgbClr val="008000"/>
                </a:highlight>
              </a:rPr>
              <a:t>greycomatrix</a:t>
            </a:r>
            <a:r>
              <a:rPr lang="en-US" sz="1000" b="1" dirty="0">
                <a:highlight>
                  <a:srgbClr val="008000"/>
                </a:highlight>
              </a:rPr>
              <a:t>(image, distances=distances, angles=angles, symmetric=True, normed=True)</a:t>
            </a:r>
          </a:p>
          <a:p>
            <a:r>
              <a:rPr lang="en-US" sz="1000" b="1" dirty="0">
                <a:highlight>
                  <a:srgbClr val="008000"/>
                </a:highlight>
              </a:rPr>
              <a:t>    # Compute </a:t>
            </a:r>
            <a:r>
              <a:rPr lang="en-US" sz="1000" b="1" dirty="0" err="1">
                <a:highlight>
                  <a:srgbClr val="008000"/>
                </a:highlight>
              </a:rPr>
              <a:t>Haralick</a:t>
            </a:r>
            <a:r>
              <a:rPr lang="en-US" sz="1000" b="1" dirty="0">
                <a:highlight>
                  <a:srgbClr val="008000"/>
                </a:highlight>
              </a:rPr>
              <a:t> texture features</a:t>
            </a:r>
          </a:p>
          <a:p>
            <a:r>
              <a:rPr lang="en-US" sz="1000" b="1" dirty="0">
                <a:highlight>
                  <a:srgbClr val="008000"/>
                </a:highlight>
              </a:rPr>
              <a:t>    contrast = </a:t>
            </a:r>
            <a:r>
              <a:rPr lang="en-US" sz="1000" b="1" dirty="0" err="1">
                <a:highlight>
                  <a:srgbClr val="008000"/>
                </a:highlight>
              </a:rPr>
              <a:t>greycoprops</a:t>
            </a:r>
            <a:r>
              <a:rPr lang="en-US" sz="1000" b="1" dirty="0">
                <a:highlight>
                  <a:srgbClr val="008000"/>
                </a:highlight>
              </a:rPr>
              <a:t>(</a:t>
            </a:r>
            <a:r>
              <a:rPr lang="en-US" sz="1000" b="1" dirty="0" err="1">
                <a:highlight>
                  <a:srgbClr val="008000"/>
                </a:highlight>
              </a:rPr>
              <a:t>glcm</a:t>
            </a:r>
            <a:r>
              <a:rPr lang="en-US" sz="1000" b="1" dirty="0">
                <a:highlight>
                  <a:srgbClr val="008000"/>
                </a:highlight>
              </a:rPr>
              <a:t>, 'contrast')</a:t>
            </a:r>
          </a:p>
          <a:p>
            <a:r>
              <a:rPr lang="en-US" sz="1000" b="1" dirty="0">
                <a:highlight>
                  <a:srgbClr val="008000"/>
                </a:highlight>
              </a:rPr>
              <a:t>    correlation = </a:t>
            </a:r>
            <a:r>
              <a:rPr lang="en-US" sz="1000" b="1" dirty="0" err="1">
                <a:highlight>
                  <a:srgbClr val="008000"/>
                </a:highlight>
              </a:rPr>
              <a:t>greycoprops</a:t>
            </a:r>
            <a:r>
              <a:rPr lang="en-US" sz="1000" b="1" dirty="0">
                <a:highlight>
                  <a:srgbClr val="008000"/>
                </a:highlight>
              </a:rPr>
              <a:t>(</a:t>
            </a:r>
            <a:r>
              <a:rPr lang="en-US" sz="1000" b="1" dirty="0" err="1">
                <a:highlight>
                  <a:srgbClr val="008000"/>
                </a:highlight>
              </a:rPr>
              <a:t>glcm</a:t>
            </a:r>
            <a:r>
              <a:rPr lang="en-US" sz="1000" b="1" dirty="0">
                <a:highlight>
                  <a:srgbClr val="008000"/>
                </a:highlight>
              </a:rPr>
              <a:t>, 'correlation')</a:t>
            </a:r>
          </a:p>
          <a:p>
            <a:r>
              <a:rPr lang="en-US" sz="1000" b="1" dirty="0">
                <a:highlight>
                  <a:srgbClr val="008000"/>
                </a:highlight>
              </a:rPr>
              <a:t>    energy = </a:t>
            </a:r>
            <a:r>
              <a:rPr lang="en-US" sz="1000" b="1" dirty="0" err="1">
                <a:highlight>
                  <a:srgbClr val="008000"/>
                </a:highlight>
              </a:rPr>
              <a:t>greycoprops</a:t>
            </a:r>
            <a:r>
              <a:rPr lang="en-US" sz="1000" b="1" dirty="0">
                <a:highlight>
                  <a:srgbClr val="008000"/>
                </a:highlight>
              </a:rPr>
              <a:t>(</a:t>
            </a:r>
            <a:r>
              <a:rPr lang="en-US" sz="1000" b="1" dirty="0" err="1">
                <a:highlight>
                  <a:srgbClr val="008000"/>
                </a:highlight>
              </a:rPr>
              <a:t>glcm</a:t>
            </a:r>
            <a:r>
              <a:rPr lang="en-US" sz="1000" b="1" dirty="0">
                <a:highlight>
                  <a:srgbClr val="008000"/>
                </a:highlight>
              </a:rPr>
              <a:t>, 'energy')</a:t>
            </a:r>
          </a:p>
          <a:p>
            <a:r>
              <a:rPr lang="en-US" sz="1000" b="1" dirty="0">
                <a:highlight>
                  <a:srgbClr val="008000"/>
                </a:highlight>
              </a:rPr>
              <a:t>    homogeneity = </a:t>
            </a:r>
            <a:r>
              <a:rPr lang="en-US" sz="1000" b="1" dirty="0" err="1">
                <a:highlight>
                  <a:srgbClr val="008000"/>
                </a:highlight>
              </a:rPr>
              <a:t>greycoprops</a:t>
            </a:r>
            <a:r>
              <a:rPr lang="en-US" sz="1000" b="1" dirty="0">
                <a:highlight>
                  <a:srgbClr val="008000"/>
                </a:highlight>
              </a:rPr>
              <a:t>(</a:t>
            </a:r>
            <a:r>
              <a:rPr lang="en-US" sz="1000" b="1" dirty="0" err="1">
                <a:highlight>
                  <a:srgbClr val="008000"/>
                </a:highlight>
              </a:rPr>
              <a:t>glcm</a:t>
            </a:r>
            <a:r>
              <a:rPr lang="en-US" sz="1000" b="1" dirty="0">
                <a:highlight>
                  <a:srgbClr val="008000"/>
                </a:highlight>
              </a:rPr>
              <a:t>, 'homogeneity')</a:t>
            </a:r>
          </a:p>
        </p:txBody>
      </p:sp>
    </p:spTree>
    <p:extLst>
      <p:ext uri="{BB962C8B-B14F-4D97-AF65-F5344CB8AC3E}">
        <p14:creationId xmlns:p14="http://schemas.microsoft.com/office/powerpoint/2010/main" val="4281413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A72872-DC4F-9664-DA1A-78F36305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5" y="1030692"/>
            <a:ext cx="5274059" cy="26985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C947F3A8-5273-456F-E0C8-45CA7DBA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41" y="1030693"/>
            <a:ext cx="5080354" cy="26985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ollage of images of a person's head&#10;&#10;Description automatically generated">
            <a:extLst>
              <a:ext uri="{FF2B5EF4-FFF2-40B4-BE49-F238E27FC236}">
                <a16:creationId xmlns:a16="http://schemas.microsoft.com/office/drawing/2014/main" id="{DF1A055C-AA94-396B-27F3-EFF66D73D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76" y="3764237"/>
            <a:ext cx="5074420" cy="3128795"/>
          </a:xfrm>
          <a:prstGeom prst="rect">
            <a:avLst/>
          </a:prstGeom>
        </p:spPr>
      </p:pic>
      <p:pic>
        <p:nvPicPr>
          <p:cNvPr id="4" name="Picture 3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0D63DBD8-D26A-FCE3-9D46-2C12C31AD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26" y="3748139"/>
            <a:ext cx="5274059" cy="3128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672B19-F617-5C71-7212-057D62873946}"/>
              </a:ext>
            </a:extLst>
          </p:cNvPr>
          <p:cNvSpPr txBox="1"/>
          <p:nvPr/>
        </p:nvSpPr>
        <p:spPr>
          <a:xfrm>
            <a:off x="0" y="0"/>
            <a:ext cx="356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FFFF00"/>
                </a:highlight>
              </a:rPr>
              <a:t>Gabor Feature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DCC2F-DC73-9E35-B4AA-4D0F895CF6F4}"/>
              </a:ext>
            </a:extLst>
          </p:cNvPr>
          <p:cNvSpPr txBox="1"/>
          <p:nvPr/>
        </p:nvSpPr>
        <p:spPr>
          <a:xfrm>
            <a:off x="5885645" y="199695"/>
            <a:ext cx="8263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8000"/>
                </a:highlight>
              </a:rPr>
              <a:t>frequencies = [0.1, 0.5]  # Adjust frequencies as needed</a:t>
            </a:r>
          </a:p>
          <a:p>
            <a:r>
              <a:rPr lang="en-US" sz="1200" dirty="0">
                <a:highlight>
                  <a:srgbClr val="008000"/>
                </a:highlight>
              </a:rPr>
              <a:t>    angles = [0, </a:t>
            </a:r>
            <a:r>
              <a:rPr lang="en-US" sz="1200" dirty="0" err="1">
                <a:highlight>
                  <a:srgbClr val="008000"/>
                </a:highlight>
              </a:rPr>
              <a:t>np.pi</a:t>
            </a:r>
            <a:r>
              <a:rPr lang="en-US" sz="1200" dirty="0">
                <a:highlight>
                  <a:srgbClr val="008000"/>
                </a:highlight>
              </a:rPr>
              <a:t>/4, </a:t>
            </a:r>
            <a:r>
              <a:rPr lang="en-US" sz="1200" dirty="0" err="1">
                <a:highlight>
                  <a:srgbClr val="008000"/>
                </a:highlight>
              </a:rPr>
              <a:t>np.pi</a:t>
            </a:r>
            <a:r>
              <a:rPr lang="en-US" sz="1200" dirty="0">
                <a:highlight>
                  <a:srgbClr val="008000"/>
                </a:highlight>
              </a:rPr>
              <a:t>/2, 3*</a:t>
            </a:r>
            <a:r>
              <a:rPr lang="en-US" sz="1200" dirty="0" err="1">
                <a:highlight>
                  <a:srgbClr val="008000"/>
                </a:highlight>
              </a:rPr>
              <a:t>np.pi</a:t>
            </a:r>
            <a:r>
              <a:rPr lang="en-US" sz="1200" dirty="0">
                <a:highlight>
                  <a:srgbClr val="008000"/>
                </a:highlight>
              </a:rPr>
              <a:t>/4]  # Adjust angles as needed</a:t>
            </a:r>
          </a:p>
          <a:p>
            <a:endParaRPr lang="en-US" sz="1200" dirty="0">
              <a:highlight>
                <a:srgbClr val="008000"/>
              </a:highlight>
            </a:endParaRPr>
          </a:p>
          <a:p>
            <a:r>
              <a:rPr lang="en-US" sz="1200" dirty="0">
                <a:highlight>
                  <a:srgbClr val="008000"/>
                </a:highlight>
              </a:rPr>
              <a:t>    fig, axes = </a:t>
            </a:r>
            <a:r>
              <a:rPr lang="en-US" sz="1200" dirty="0" err="1">
                <a:highlight>
                  <a:srgbClr val="008000"/>
                </a:highlight>
              </a:rPr>
              <a:t>plt.subplots</a:t>
            </a:r>
            <a:r>
              <a:rPr lang="en-US" sz="1200" dirty="0">
                <a:highlight>
                  <a:srgbClr val="008000"/>
                </a:highlight>
              </a:rPr>
              <a:t>(</a:t>
            </a:r>
            <a:r>
              <a:rPr lang="en-US" sz="1200" dirty="0" err="1">
                <a:highlight>
                  <a:srgbClr val="008000"/>
                </a:highlight>
              </a:rPr>
              <a:t>nrows</a:t>
            </a:r>
            <a:r>
              <a:rPr lang="en-US" sz="1200" dirty="0">
                <a:highlight>
                  <a:srgbClr val="008000"/>
                </a:highlight>
              </a:rPr>
              <a:t>=</a:t>
            </a:r>
            <a:r>
              <a:rPr lang="en-US" sz="1200" dirty="0" err="1">
                <a:highlight>
                  <a:srgbClr val="008000"/>
                </a:highlight>
              </a:rPr>
              <a:t>len</a:t>
            </a:r>
            <a:r>
              <a:rPr lang="en-US" sz="1200" dirty="0">
                <a:highlight>
                  <a:srgbClr val="008000"/>
                </a:highlight>
              </a:rPr>
              <a:t>(frequencies), </a:t>
            </a:r>
            <a:r>
              <a:rPr lang="en-US" sz="1200" dirty="0" err="1">
                <a:highlight>
                  <a:srgbClr val="008000"/>
                </a:highlight>
              </a:rPr>
              <a:t>ncols</a:t>
            </a:r>
            <a:r>
              <a:rPr lang="en-US" sz="1200" dirty="0">
                <a:highlight>
                  <a:srgbClr val="008000"/>
                </a:highlight>
              </a:rPr>
              <a:t>=</a:t>
            </a:r>
            <a:r>
              <a:rPr lang="en-US" sz="1200" dirty="0" err="1">
                <a:highlight>
                  <a:srgbClr val="008000"/>
                </a:highlight>
              </a:rPr>
              <a:t>len</a:t>
            </a:r>
            <a:r>
              <a:rPr lang="en-US" sz="1200" dirty="0">
                <a:highlight>
                  <a:srgbClr val="008000"/>
                </a:highlight>
              </a:rPr>
              <a:t>(angles) + 1, </a:t>
            </a:r>
            <a:r>
              <a:rPr lang="en-US" sz="1200" dirty="0" err="1">
                <a:highlight>
                  <a:srgbClr val="008000"/>
                </a:highlight>
              </a:rPr>
              <a:t>figsize</a:t>
            </a:r>
            <a:r>
              <a:rPr lang="en-US" sz="1200" dirty="0">
                <a:highlight>
                  <a:srgbClr val="008000"/>
                </a:highlight>
              </a:rPr>
              <a:t>=(12, 8))</a:t>
            </a:r>
          </a:p>
        </p:txBody>
      </p:sp>
    </p:spTree>
    <p:extLst>
      <p:ext uri="{BB962C8B-B14F-4D97-AF65-F5344CB8AC3E}">
        <p14:creationId xmlns:p14="http://schemas.microsoft.com/office/powerpoint/2010/main" val="214513318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744</Words>
  <Application>Microsoft Macintosh PowerPoint</Application>
  <PresentationFormat>Widescreen</PresentationFormat>
  <Paragraphs>111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Avenir Next LT Pro</vt:lpstr>
      <vt:lpstr>Courier New</vt:lpstr>
      <vt:lpstr>3DFloatVTI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Sagar.Ghimire</dc:creator>
  <cp:lastModifiedBy>Sagar.Ghimire</cp:lastModifiedBy>
  <cp:revision>37</cp:revision>
  <dcterms:created xsi:type="dcterms:W3CDTF">2023-12-07T22:08:35Z</dcterms:created>
  <dcterms:modified xsi:type="dcterms:W3CDTF">2023-12-08T08:43:30Z</dcterms:modified>
</cp:coreProperties>
</file>